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64" r:id="rId4"/>
    <p:sldId id="267" r:id="rId5"/>
    <p:sldId id="268" r:id="rId6"/>
    <p:sldId id="269" r:id="rId7"/>
    <p:sldId id="276" r:id="rId8"/>
    <p:sldId id="277" r:id="rId9"/>
    <p:sldId id="261" r:id="rId10"/>
    <p:sldId id="281" r:id="rId11"/>
    <p:sldId id="282" r:id="rId12"/>
    <p:sldId id="280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BF9000"/>
    <a:srgbClr val="A43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660"/>
  </p:normalViewPr>
  <p:slideViewPr>
    <p:cSldViewPr snapToGrid="0">
      <p:cViewPr>
        <p:scale>
          <a:sx n="107" d="100"/>
          <a:sy n="107" d="100"/>
        </p:scale>
        <p:origin x="-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8B3-1BF7-46B6-89C7-F125AD7CF3FC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591-F110-40B8-8D92-9DF88F948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89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8B3-1BF7-46B6-89C7-F125AD7CF3FC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591-F110-40B8-8D92-9DF88F948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0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8B3-1BF7-46B6-89C7-F125AD7CF3FC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591-F110-40B8-8D92-9DF88F948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06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8B3-1BF7-46B6-89C7-F125AD7CF3FC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591-F110-40B8-8D92-9DF88F948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41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8B3-1BF7-46B6-89C7-F125AD7CF3FC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591-F110-40B8-8D92-9DF88F948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23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8B3-1BF7-46B6-89C7-F125AD7CF3FC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591-F110-40B8-8D92-9DF88F948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31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8B3-1BF7-46B6-89C7-F125AD7CF3FC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591-F110-40B8-8D92-9DF88F948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21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8B3-1BF7-46B6-89C7-F125AD7CF3FC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591-F110-40B8-8D92-9DF88F948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53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8B3-1BF7-46B6-89C7-F125AD7CF3FC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591-F110-40B8-8D92-9DF88F948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5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8B3-1BF7-46B6-89C7-F125AD7CF3FC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591-F110-40B8-8D92-9DF88F948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67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88B3-1BF7-46B6-89C7-F125AD7CF3FC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591-F110-40B8-8D92-9DF88F948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26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41000">
              <a:schemeClr val="accent4">
                <a:lumMod val="75000"/>
              </a:schemeClr>
            </a:gs>
            <a:gs pos="70000">
              <a:schemeClr val="accent4">
                <a:lumMod val="75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88B3-1BF7-46B6-89C7-F125AD7CF3FC}" type="datetimeFigureOut">
              <a:rPr lang="it-IT" smtClean="0"/>
              <a:t>15/12/2017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3C591-F110-40B8-8D92-9DF88F948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05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D62F95A-7A16-467A-8701-49D63AF7BCD6}"/>
              </a:ext>
            </a:extLst>
          </p:cNvPr>
          <p:cNvSpPr/>
          <p:nvPr/>
        </p:nvSpPr>
        <p:spPr>
          <a:xfrm>
            <a:off x="0" y="0"/>
            <a:ext cx="2062264" cy="6858000"/>
          </a:xfrm>
          <a:prstGeom prst="rect">
            <a:avLst/>
          </a:prstGeom>
          <a:solidFill>
            <a:srgbClr val="9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2021433" y="3049781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MUSICA</a:t>
            </a:r>
            <a:r>
              <a:rPr lang="it-IT" sz="7200" dirty="0">
                <a:latin typeface="Arial Black" panose="020B0A04020102020204" pitchFamily="34" charset="0"/>
              </a:rPr>
              <a:t> </a:t>
            </a:r>
            <a:r>
              <a:rPr lang="it-IT" sz="4800" dirty="0">
                <a:solidFill>
                  <a:srgbClr val="BF9000"/>
                </a:solidFill>
                <a:latin typeface="Arial Black" panose="020B0A04020102020204" pitchFamily="34" charset="0"/>
              </a:rPr>
              <a:t>ed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-1169711" y="2495306"/>
            <a:ext cx="53559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600" dirty="0">
                <a:solidFill>
                  <a:schemeClr val="bg1"/>
                </a:solidFill>
                <a:latin typeface="Arial Black" panose="020B0A04020102020204" pitchFamily="34" charset="0"/>
              </a:rPr>
              <a:t>ECONOMIA</a:t>
            </a:r>
            <a:endParaRPr lang="it-IT" sz="66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5E8D6317-5067-4CDA-A8B4-F3191D3146B1}"/>
              </a:ext>
            </a:extLst>
          </p:cNvPr>
          <p:cNvSpPr txBox="1"/>
          <p:nvPr/>
        </p:nvSpPr>
        <p:spPr>
          <a:xfrm>
            <a:off x="2490280" y="141292"/>
            <a:ext cx="665371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Pesaro-Fano:</a:t>
            </a:r>
            <a:endParaRPr lang="it-I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grandi sfide:</a:t>
            </a:r>
          </a:p>
          <a:p>
            <a:endParaRPr lang="it-IT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b="1" dirty="0" smtClean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75" y="2224032"/>
            <a:ext cx="5789735" cy="35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2291" y="439595"/>
            <a:ext cx="6030035" cy="20279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700" dirty="0">
                <a:solidFill>
                  <a:schemeClr val="bg1"/>
                </a:solidFill>
              </a:rPr>
              <a:t>Creazione del Campus Internazionale della Musica: una università della musica che in collaborazione con Conservatorio Rossini, Fondazione Rossini e Rossini Opera Festival rappresenterà un punto di riferimento  culturale </a:t>
            </a:r>
            <a:r>
              <a:rPr lang="it-IT" sz="2700" dirty="0" smtClean="0">
                <a:solidFill>
                  <a:schemeClr val="bg1"/>
                </a:solidFill>
              </a:rPr>
              <a:t>unico</a:t>
            </a:r>
            <a:endParaRPr lang="it-IT" sz="2700" dirty="0">
              <a:solidFill>
                <a:schemeClr val="bg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D62F95A-7A16-467A-8701-49D63AF7BCD6}"/>
              </a:ext>
            </a:extLst>
          </p:cNvPr>
          <p:cNvSpPr/>
          <p:nvPr/>
        </p:nvSpPr>
        <p:spPr>
          <a:xfrm>
            <a:off x="0" y="0"/>
            <a:ext cx="2062264" cy="6858000"/>
          </a:xfrm>
          <a:prstGeom prst="rect">
            <a:avLst/>
          </a:prstGeom>
          <a:solidFill>
            <a:srgbClr val="9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2021433" y="3049781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MUSICA</a:t>
            </a:r>
            <a:r>
              <a:rPr lang="it-IT" sz="7200" dirty="0">
                <a:latin typeface="Arial Black" panose="020B0A04020102020204" pitchFamily="34" charset="0"/>
              </a:rPr>
              <a:t> </a:t>
            </a:r>
            <a:r>
              <a:rPr lang="it-IT" sz="4800" dirty="0">
                <a:solidFill>
                  <a:srgbClr val="BF9000"/>
                </a:solidFill>
                <a:latin typeface="Arial Black" panose="020B0A04020102020204" pitchFamily="34" charset="0"/>
              </a:rPr>
              <a:t>ed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-1741247" y="3118707"/>
            <a:ext cx="649902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500" dirty="0" smtClean="0">
                <a:solidFill>
                  <a:schemeClr val="bg1"/>
                </a:solidFill>
              </a:rPr>
              <a:t>INTERNAZIONALIZZAZIONE</a:t>
            </a:r>
            <a:endParaRPr lang="it-IT" sz="45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30765" y="2357283"/>
            <a:ext cx="5920508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defTabSz="9144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chemeClr val="bg1"/>
                </a:solidFill>
              </a:rPr>
              <a:t>Sala </a:t>
            </a:r>
            <a:r>
              <a:rPr lang="it-IT" sz="2500" dirty="0" err="1">
                <a:solidFill>
                  <a:schemeClr val="bg1"/>
                </a:solidFill>
              </a:rPr>
              <a:t>Ambisonica</a:t>
            </a:r>
            <a:r>
              <a:rPr lang="it-IT" sz="2500" dirty="0">
                <a:solidFill>
                  <a:schemeClr val="bg1"/>
                </a:solidFill>
              </a:rPr>
              <a:t> Mobile: realizzazione di una sala </a:t>
            </a:r>
            <a:r>
              <a:rPr lang="it-IT" sz="2500" dirty="0" err="1">
                <a:solidFill>
                  <a:schemeClr val="bg1"/>
                </a:solidFill>
              </a:rPr>
              <a:t>ambisonica</a:t>
            </a:r>
            <a:r>
              <a:rPr lang="it-IT" sz="2500" dirty="0">
                <a:solidFill>
                  <a:schemeClr val="bg1"/>
                </a:solidFill>
              </a:rPr>
              <a:t>  che potrà essere trasportata in ogni parte del mondo e costituirà un veicolo di formidabile internazionalizzazione </a:t>
            </a:r>
          </a:p>
        </p:txBody>
      </p:sp>
    </p:spTree>
    <p:extLst>
      <p:ext uri="{BB962C8B-B14F-4D97-AF65-F5344CB8AC3E}">
        <p14:creationId xmlns:p14="http://schemas.microsoft.com/office/powerpoint/2010/main" val="33017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2291" y="439595"/>
            <a:ext cx="6030035" cy="20279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700" dirty="0">
                <a:solidFill>
                  <a:schemeClr val="bg1"/>
                </a:solidFill>
              </a:rPr>
              <a:t>Creazione del Campus Internazionale della Musica: una università della musica che in collaborazione con Conservatorio Rossini, Fondazione Rossini e Rossini Opera Festival rappresenterà un punto di riferimento  culturale </a:t>
            </a:r>
            <a:r>
              <a:rPr lang="it-IT" sz="2700" dirty="0" smtClean="0">
                <a:solidFill>
                  <a:schemeClr val="bg1"/>
                </a:solidFill>
              </a:rPr>
              <a:t>unico</a:t>
            </a:r>
            <a:endParaRPr lang="it-IT" sz="2700" dirty="0">
              <a:solidFill>
                <a:schemeClr val="bg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D62F95A-7A16-467A-8701-49D63AF7BCD6}"/>
              </a:ext>
            </a:extLst>
          </p:cNvPr>
          <p:cNvSpPr/>
          <p:nvPr/>
        </p:nvSpPr>
        <p:spPr>
          <a:xfrm>
            <a:off x="0" y="0"/>
            <a:ext cx="2062264" cy="6858000"/>
          </a:xfrm>
          <a:prstGeom prst="rect">
            <a:avLst/>
          </a:prstGeom>
          <a:solidFill>
            <a:srgbClr val="9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2021433" y="3049781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MUSICA</a:t>
            </a:r>
            <a:r>
              <a:rPr lang="it-IT" sz="7200" dirty="0">
                <a:latin typeface="Arial Black" panose="020B0A04020102020204" pitchFamily="34" charset="0"/>
              </a:rPr>
              <a:t> </a:t>
            </a:r>
            <a:r>
              <a:rPr lang="it-IT" sz="4800" dirty="0">
                <a:solidFill>
                  <a:srgbClr val="BF9000"/>
                </a:solidFill>
                <a:latin typeface="Arial Black" panose="020B0A04020102020204" pitchFamily="34" charset="0"/>
              </a:rPr>
              <a:t>ed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-1741247" y="3118707"/>
            <a:ext cx="649902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500" dirty="0" smtClean="0">
                <a:solidFill>
                  <a:schemeClr val="bg1"/>
                </a:solidFill>
              </a:rPr>
              <a:t>INTERNAZIONALIZZAZIONE</a:t>
            </a:r>
            <a:endParaRPr lang="it-IT" sz="45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30764" y="2357283"/>
            <a:ext cx="5911271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defTabSz="9144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chemeClr val="bg1"/>
                </a:solidFill>
              </a:rPr>
              <a:t>Sala </a:t>
            </a:r>
            <a:r>
              <a:rPr lang="it-IT" sz="2500" dirty="0" err="1">
                <a:solidFill>
                  <a:schemeClr val="bg1"/>
                </a:solidFill>
              </a:rPr>
              <a:t>Ambisonica</a:t>
            </a:r>
            <a:r>
              <a:rPr lang="it-IT" sz="2500" dirty="0">
                <a:solidFill>
                  <a:schemeClr val="bg1"/>
                </a:solidFill>
              </a:rPr>
              <a:t> Mobile: realizzazione di una sala </a:t>
            </a:r>
            <a:r>
              <a:rPr lang="it-IT" sz="2500" dirty="0" err="1">
                <a:solidFill>
                  <a:schemeClr val="bg1"/>
                </a:solidFill>
              </a:rPr>
              <a:t>ambisonica</a:t>
            </a:r>
            <a:r>
              <a:rPr lang="it-IT" sz="2500" dirty="0">
                <a:solidFill>
                  <a:schemeClr val="bg1"/>
                </a:solidFill>
              </a:rPr>
              <a:t>  che potrà essere trasportata in ogni parte del mondo e costituirà un veicolo di formidabile internazionalizzazione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530765" y="3995599"/>
            <a:ext cx="5911271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defTabSz="9144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chemeClr val="bg1"/>
                </a:solidFill>
              </a:rPr>
              <a:t>Centro Storico: il progetto garantirà un completo restyling del Centro Storico, rendendolo più affascinante ed accessibile per le migliaia di turisti richiamati dagli eventi culturali pesaresi</a:t>
            </a:r>
          </a:p>
        </p:txBody>
      </p:sp>
    </p:spTree>
    <p:extLst>
      <p:ext uri="{BB962C8B-B14F-4D97-AF65-F5344CB8AC3E}">
        <p14:creationId xmlns:p14="http://schemas.microsoft.com/office/powerpoint/2010/main" val="20385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95" y="1686506"/>
            <a:ext cx="6100003" cy="392687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7D62F95A-7A16-467A-8701-49D63AF7BCD6}"/>
              </a:ext>
            </a:extLst>
          </p:cNvPr>
          <p:cNvSpPr/>
          <p:nvPr/>
        </p:nvSpPr>
        <p:spPr>
          <a:xfrm>
            <a:off x="0" y="0"/>
            <a:ext cx="2062264" cy="6858000"/>
          </a:xfrm>
          <a:prstGeom prst="rect">
            <a:avLst/>
          </a:prstGeom>
          <a:solidFill>
            <a:srgbClr val="9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1500586" y="3049781"/>
            <a:ext cx="43751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PESARO</a:t>
            </a:r>
            <a:endParaRPr lang="it-IT" sz="4800" dirty="0">
              <a:solidFill>
                <a:srgbClr val="BF9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23144" y="2910958"/>
            <a:ext cx="29702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FANO</a:t>
            </a:r>
          </a:p>
        </p:txBody>
      </p:sp>
    </p:spTree>
    <p:extLst>
      <p:ext uri="{BB962C8B-B14F-4D97-AF65-F5344CB8AC3E}">
        <p14:creationId xmlns:p14="http://schemas.microsoft.com/office/powerpoint/2010/main" val="37769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73753" y="329567"/>
            <a:ext cx="6197601" cy="2127517"/>
          </a:xfrm>
        </p:spPr>
        <p:txBody>
          <a:bodyPr>
            <a:noAutofit/>
          </a:bodyPr>
          <a:lstStyle/>
          <a:p>
            <a:pPr algn="just"/>
            <a:r>
              <a:rPr lang="it-IT" sz="4000" b="1" dirty="0" smtClean="0">
                <a:solidFill>
                  <a:schemeClr val="bg1"/>
                </a:solidFill>
              </a:rPr>
              <a:t>L’ITI </a:t>
            </a:r>
            <a:r>
              <a:rPr lang="it-IT" sz="4000" b="1" dirty="0">
                <a:solidFill>
                  <a:schemeClr val="bg1"/>
                </a:solidFill>
              </a:rPr>
              <a:t>interpreta Pesaro Fano come un unico grande polo attrattivo e </a:t>
            </a:r>
            <a:r>
              <a:rPr lang="it-IT" sz="4000" b="1" dirty="0" smtClean="0">
                <a:solidFill>
                  <a:schemeClr val="bg1"/>
                </a:solidFill>
              </a:rPr>
              <a:t>creativo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D62F95A-7A16-467A-8701-49D63AF7BCD6}"/>
              </a:ext>
            </a:extLst>
          </p:cNvPr>
          <p:cNvSpPr/>
          <p:nvPr/>
        </p:nvSpPr>
        <p:spPr>
          <a:xfrm>
            <a:off x="0" y="0"/>
            <a:ext cx="2062264" cy="6858000"/>
          </a:xfrm>
          <a:prstGeom prst="rect">
            <a:avLst/>
          </a:prstGeom>
          <a:solidFill>
            <a:srgbClr val="9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1500586" y="3049781"/>
            <a:ext cx="43751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PESARO</a:t>
            </a:r>
            <a:endParaRPr lang="it-IT" sz="4800" dirty="0">
              <a:solidFill>
                <a:srgbClr val="BF9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23144" y="2910958"/>
            <a:ext cx="29702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FANO</a:t>
            </a:r>
          </a:p>
        </p:txBody>
      </p:sp>
    </p:spTree>
    <p:extLst>
      <p:ext uri="{BB962C8B-B14F-4D97-AF65-F5344CB8AC3E}">
        <p14:creationId xmlns:p14="http://schemas.microsoft.com/office/powerpoint/2010/main" val="407563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73753" y="329567"/>
            <a:ext cx="6197601" cy="2127517"/>
          </a:xfrm>
        </p:spPr>
        <p:txBody>
          <a:bodyPr>
            <a:noAutofit/>
          </a:bodyPr>
          <a:lstStyle/>
          <a:p>
            <a:pPr algn="just"/>
            <a:r>
              <a:rPr lang="it-IT" sz="4000" b="1" dirty="0" smtClean="0">
                <a:solidFill>
                  <a:schemeClr val="bg1"/>
                </a:solidFill>
              </a:rPr>
              <a:t>L’ITI </a:t>
            </a:r>
            <a:r>
              <a:rPr lang="it-IT" sz="4000" b="1" dirty="0">
                <a:solidFill>
                  <a:schemeClr val="bg1"/>
                </a:solidFill>
              </a:rPr>
              <a:t>interpreta Pesaro Fano come un unico grande polo attrattivo e </a:t>
            </a:r>
            <a:r>
              <a:rPr lang="it-IT" sz="4000" b="1" dirty="0" smtClean="0">
                <a:solidFill>
                  <a:schemeClr val="bg1"/>
                </a:solidFill>
              </a:rPr>
              <a:t>creativo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D62F95A-7A16-467A-8701-49D63AF7BCD6}"/>
              </a:ext>
            </a:extLst>
          </p:cNvPr>
          <p:cNvSpPr/>
          <p:nvPr/>
        </p:nvSpPr>
        <p:spPr>
          <a:xfrm>
            <a:off x="0" y="0"/>
            <a:ext cx="2062264" cy="6858000"/>
          </a:xfrm>
          <a:prstGeom prst="rect">
            <a:avLst/>
          </a:prstGeom>
          <a:solidFill>
            <a:srgbClr val="9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1500586" y="3049781"/>
            <a:ext cx="43751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PESARO</a:t>
            </a:r>
            <a:endParaRPr lang="it-IT" sz="4800" dirty="0">
              <a:solidFill>
                <a:srgbClr val="BF9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23144" y="2910958"/>
            <a:ext cx="29702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FANO</a:t>
            </a:r>
          </a:p>
        </p:txBody>
      </p:sp>
      <p:sp>
        <p:nvSpPr>
          <p:cNvPr id="6" name="Rettangolo 5"/>
          <p:cNvSpPr/>
          <p:nvPr/>
        </p:nvSpPr>
        <p:spPr>
          <a:xfrm>
            <a:off x="2373753" y="2457084"/>
            <a:ext cx="64746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4000" b="1" dirty="0">
                <a:solidFill>
                  <a:schemeClr val="bg1"/>
                </a:solidFill>
              </a:rPr>
              <a:t>la cultura </a:t>
            </a:r>
            <a:r>
              <a:rPr lang="it-IT" sz="4000" b="1" dirty="0" smtClean="0">
                <a:solidFill>
                  <a:schemeClr val="bg1"/>
                </a:solidFill>
              </a:rPr>
              <a:t>(Musica </a:t>
            </a:r>
            <a:r>
              <a:rPr lang="it-IT" sz="4000" b="1" dirty="0">
                <a:solidFill>
                  <a:schemeClr val="bg1"/>
                </a:solidFill>
              </a:rPr>
              <a:t>e </a:t>
            </a:r>
            <a:r>
              <a:rPr lang="it-IT" sz="4000" b="1" dirty="0" smtClean="0">
                <a:solidFill>
                  <a:schemeClr val="bg1"/>
                </a:solidFill>
              </a:rPr>
              <a:t>Carnevale</a:t>
            </a:r>
            <a:r>
              <a:rPr lang="it-IT" sz="4000" b="1" dirty="0">
                <a:solidFill>
                  <a:schemeClr val="bg1"/>
                </a:solidFill>
              </a:rPr>
              <a:t>) rappresenterà un unico sistema di attrazione culturale, sociale ed economico: un grande </a:t>
            </a:r>
            <a:r>
              <a:rPr lang="it-IT" sz="4000" b="1" dirty="0" err="1">
                <a:solidFill>
                  <a:schemeClr val="bg1"/>
                </a:solidFill>
              </a:rPr>
              <a:t>hub</a:t>
            </a:r>
            <a:r>
              <a:rPr lang="it-IT" sz="4000" b="1" dirty="0">
                <a:solidFill>
                  <a:schemeClr val="bg1"/>
                </a:solidFill>
              </a:rPr>
              <a:t> capace di competere nel palcoscenico internazionale </a:t>
            </a:r>
          </a:p>
        </p:txBody>
      </p:sp>
    </p:spTree>
    <p:extLst>
      <p:ext uri="{BB962C8B-B14F-4D97-AF65-F5344CB8AC3E}">
        <p14:creationId xmlns:p14="http://schemas.microsoft.com/office/powerpoint/2010/main" val="407563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D62F95A-7A16-467A-8701-49D63AF7BCD6}"/>
              </a:ext>
            </a:extLst>
          </p:cNvPr>
          <p:cNvSpPr/>
          <p:nvPr/>
        </p:nvSpPr>
        <p:spPr>
          <a:xfrm>
            <a:off x="0" y="0"/>
            <a:ext cx="2062264" cy="6858000"/>
          </a:xfrm>
          <a:prstGeom prst="rect">
            <a:avLst/>
          </a:prstGeom>
          <a:solidFill>
            <a:srgbClr val="9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2021433" y="3049781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MUSICA</a:t>
            </a:r>
            <a:r>
              <a:rPr lang="it-IT" sz="7200" dirty="0">
                <a:latin typeface="Arial Black" panose="020B0A04020102020204" pitchFamily="34" charset="0"/>
              </a:rPr>
              <a:t> </a:t>
            </a:r>
            <a:r>
              <a:rPr lang="it-IT" sz="4800" dirty="0">
                <a:solidFill>
                  <a:srgbClr val="BF9000"/>
                </a:solidFill>
                <a:latin typeface="Arial Black" panose="020B0A04020102020204" pitchFamily="34" charset="0"/>
              </a:rPr>
              <a:t>ed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-1169711" y="2495306"/>
            <a:ext cx="53559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600" dirty="0">
                <a:solidFill>
                  <a:schemeClr val="bg1"/>
                </a:solidFill>
                <a:latin typeface="Arial Black" panose="020B0A04020102020204" pitchFamily="34" charset="0"/>
              </a:rPr>
              <a:t>ECONOMIA</a:t>
            </a:r>
            <a:endParaRPr lang="it-IT" sz="66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5E8D6317-5067-4CDA-A8B4-F3191D3146B1}"/>
              </a:ext>
            </a:extLst>
          </p:cNvPr>
          <p:cNvSpPr txBox="1"/>
          <p:nvPr/>
        </p:nvSpPr>
        <p:spPr>
          <a:xfrm>
            <a:off x="2192970" y="141292"/>
            <a:ext cx="665371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Pesaro-Fano:</a:t>
            </a:r>
            <a:endParaRPr lang="it-I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grandi sfide:</a:t>
            </a:r>
          </a:p>
          <a:p>
            <a:endParaRPr lang="it-IT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000" b="1" dirty="0" smtClean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D62F95A-7A16-467A-8701-49D63AF7BCD6}"/>
              </a:ext>
            </a:extLst>
          </p:cNvPr>
          <p:cNvSpPr/>
          <p:nvPr/>
        </p:nvSpPr>
        <p:spPr>
          <a:xfrm>
            <a:off x="0" y="0"/>
            <a:ext cx="2062264" cy="6858000"/>
          </a:xfrm>
          <a:prstGeom prst="rect">
            <a:avLst/>
          </a:prstGeom>
          <a:solidFill>
            <a:srgbClr val="9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2021433" y="3049781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MUSICA</a:t>
            </a:r>
            <a:r>
              <a:rPr lang="it-IT" sz="7200" dirty="0">
                <a:latin typeface="Arial Black" panose="020B0A04020102020204" pitchFamily="34" charset="0"/>
              </a:rPr>
              <a:t> </a:t>
            </a:r>
            <a:r>
              <a:rPr lang="it-IT" sz="4800" dirty="0">
                <a:solidFill>
                  <a:srgbClr val="BF9000"/>
                </a:solidFill>
                <a:latin typeface="Arial Black" panose="020B0A04020102020204" pitchFamily="34" charset="0"/>
              </a:rPr>
              <a:t>ed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-1169711" y="2495306"/>
            <a:ext cx="53559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600" dirty="0">
                <a:solidFill>
                  <a:schemeClr val="bg1"/>
                </a:solidFill>
                <a:latin typeface="Arial Black" panose="020B0A04020102020204" pitchFamily="34" charset="0"/>
              </a:rPr>
              <a:t>ECONOMIA</a:t>
            </a:r>
            <a:endParaRPr lang="it-IT" sz="66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5E8D6317-5067-4CDA-A8B4-F3191D3146B1}"/>
              </a:ext>
            </a:extLst>
          </p:cNvPr>
          <p:cNvSpPr txBox="1"/>
          <p:nvPr/>
        </p:nvSpPr>
        <p:spPr>
          <a:xfrm>
            <a:off x="2397961" y="141292"/>
            <a:ext cx="6653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Pesaro-Fano:</a:t>
            </a:r>
            <a:endParaRPr lang="it-I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grandi sfide:</a:t>
            </a:r>
          </a:p>
        </p:txBody>
      </p:sp>
      <p:sp>
        <p:nvSpPr>
          <p:cNvPr id="2" name="Rettangolo 1"/>
          <p:cNvSpPr/>
          <p:nvPr/>
        </p:nvSpPr>
        <p:spPr>
          <a:xfrm>
            <a:off x="2490280" y="1846688"/>
            <a:ext cx="6469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CAMPUS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INTERNAZIONALE DELLA  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MUSICA</a:t>
            </a:r>
          </a:p>
          <a:p>
            <a:pPr algn="just"/>
            <a:r>
              <a:rPr lang="it-IT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Palazzo Ricci per creare il primo HUB internazionale della musica</a:t>
            </a:r>
          </a:p>
        </p:txBody>
      </p:sp>
    </p:spTree>
    <p:extLst>
      <p:ext uri="{BB962C8B-B14F-4D97-AF65-F5344CB8AC3E}">
        <p14:creationId xmlns:p14="http://schemas.microsoft.com/office/powerpoint/2010/main" val="28815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D62F95A-7A16-467A-8701-49D63AF7BCD6}"/>
              </a:ext>
            </a:extLst>
          </p:cNvPr>
          <p:cNvSpPr/>
          <p:nvPr/>
        </p:nvSpPr>
        <p:spPr>
          <a:xfrm>
            <a:off x="0" y="0"/>
            <a:ext cx="2062264" cy="6858000"/>
          </a:xfrm>
          <a:prstGeom prst="rect">
            <a:avLst/>
          </a:prstGeom>
          <a:solidFill>
            <a:srgbClr val="9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2021433" y="3049781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MUSICA</a:t>
            </a:r>
            <a:r>
              <a:rPr lang="it-IT" sz="7200" dirty="0">
                <a:latin typeface="Arial Black" panose="020B0A04020102020204" pitchFamily="34" charset="0"/>
              </a:rPr>
              <a:t> </a:t>
            </a:r>
            <a:r>
              <a:rPr lang="it-IT" sz="4800" dirty="0">
                <a:solidFill>
                  <a:srgbClr val="BF9000"/>
                </a:solidFill>
                <a:latin typeface="Arial Black" panose="020B0A04020102020204" pitchFamily="34" charset="0"/>
              </a:rPr>
              <a:t>ed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-1169711" y="2495306"/>
            <a:ext cx="53559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600" dirty="0">
                <a:solidFill>
                  <a:schemeClr val="bg1"/>
                </a:solidFill>
                <a:latin typeface="Arial Black" panose="020B0A04020102020204" pitchFamily="34" charset="0"/>
              </a:rPr>
              <a:t>ECONOMIA</a:t>
            </a:r>
            <a:endParaRPr lang="it-IT" sz="66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5E8D6317-5067-4CDA-A8B4-F3191D3146B1}"/>
              </a:ext>
            </a:extLst>
          </p:cNvPr>
          <p:cNvSpPr txBox="1"/>
          <p:nvPr/>
        </p:nvSpPr>
        <p:spPr>
          <a:xfrm>
            <a:off x="2305643" y="141292"/>
            <a:ext cx="6653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Pesaro-Fano:</a:t>
            </a:r>
            <a:endParaRPr lang="it-I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grandi sfide:</a:t>
            </a:r>
          </a:p>
        </p:txBody>
      </p:sp>
      <p:sp>
        <p:nvSpPr>
          <p:cNvPr id="2" name="Rettangolo 1"/>
          <p:cNvSpPr/>
          <p:nvPr/>
        </p:nvSpPr>
        <p:spPr>
          <a:xfrm>
            <a:off x="2490280" y="1846688"/>
            <a:ext cx="6469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CAMPUS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INTERNAZIONALE DELLA  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MUSICA</a:t>
            </a:r>
          </a:p>
          <a:p>
            <a:pPr algn="just"/>
            <a:r>
              <a:rPr lang="it-IT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Palazzo Ricci per creare il primo HUB internazionale della musica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490280" y="2948954"/>
            <a:ext cx="6469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INNOVAZIONE</a:t>
            </a:r>
          </a:p>
          <a:p>
            <a:pPr algn="just"/>
            <a:r>
              <a:rPr lang="it-IT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formazione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sviluppo di competenze nel settore musicale – realizzazione business </a:t>
            </a:r>
            <a:r>
              <a:rPr lang="it-IT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incubator – costruzione sala </a:t>
            </a:r>
            <a:r>
              <a:rPr lang="it-IT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ambisonica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</a:t>
            </a:r>
          </a:p>
        </p:txBody>
      </p:sp>
    </p:spTree>
    <p:extLst>
      <p:ext uri="{BB962C8B-B14F-4D97-AF65-F5344CB8AC3E}">
        <p14:creationId xmlns:p14="http://schemas.microsoft.com/office/powerpoint/2010/main" val="29726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D62F95A-7A16-467A-8701-49D63AF7BCD6}"/>
              </a:ext>
            </a:extLst>
          </p:cNvPr>
          <p:cNvSpPr/>
          <p:nvPr/>
        </p:nvSpPr>
        <p:spPr>
          <a:xfrm>
            <a:off x="0" y="0"/>
            <a:ext cx="2062264" cy="6858000"/>
          </a:xfrm>
          <a:prstGeom prst="rect">
            <a:avLst/>
          </a:prstGeom>
          <a:solidFill>
            <a:srgbClr val="9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2021433" y="3049781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MUSICA</a:t>
            </a:r>
            <a:r>
              <a:rPr lang="it-IT" sz="7200" dirty="0">
                <a:latin typeface="Arial Black" panose="020B0A04020102020204" pitchFamily="34" charset="0"/>
              </a:rPr>
              <a:t> </a:t>
            </a:r>
            <a:r>
              <a:rPr lang="it-IT" sz="4800" dirty="0">
                <a:solidFill>
                  <a:srgbClr val="BF9000"/>
                </a:solidFill>
                <a:latin typeface="Arial Black" panose="020B0A04020102020204" pitchFamily="34" charset="0"/>
              </a:rPr>
              <a:t>ed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-1169711" y="2495306"/>
            <a:ext cx="53559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600" dirty="0">
                <a:solidFill>
                  <a:schemeClr val="bg1"/>
                </a:solidFill>
                <a:latin typeface="Arial Black" panose="020B0A04020102020204" pitchFamily="34" charset="0"/>
              </a:rPr>
              <a:t>ECONOMIA</a:t>
            </a:r>
            <a:endParaRPr lang="it-IT" sz="66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5E8D6317-5067-4CDA-A8B4-F3191D3146B1}"/>
              </a:ext>
            </a:extLst>
          </p:cNvPr>
          <p:cNvSpPr txBox="1"/>
          <p:nvPr/>
        </p:nvSpPr>
        <p:spPr>
          <a:xfrm>
            <a:off x="2290626" y="141292"/>
            <a:ext cx="6653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lang="it-IT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Pesaro-Fano: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grandi sfide:</a:t>
            </a:r>
          </a:p>
        </p:txBody>
      </p:sp>
      <p:sp>
        <p:nvSpPr>
          <p:cNvPr id="2" name="Rettangolo 1"/>
          <p:cNvSpPr/>
          <p:nvPr/>
        </p:nvSpPr>
        <p:spPr>
          <a:xfrm>
            <a:off x="2490280" y="1704646"/>
            <a:ext cx="6469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CAMPUS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INTERNAZIONALE DELLA 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MUSICA</a:t>
            </a:r>
          </a:p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Palazzo Ricci per creare il primo HUB internazionale della musica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490280" y="2948954"/>
            <a:ext cx="6469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INNOVAZIONE</a:t>
            </a:r>
          </a:p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formazione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sviluppo di competenze nel settore musicale – realizzazione business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incubator – costruzione sala </a:t>
            </a:r>
            <a:r>
              <a:rPr lang="it-I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ambisonica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2475263" y="4362118"/>
            <a:ext cx="6469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SOSTENIBILITÀ AMBIENTALE</a:t>
            </a:r>
          </a:p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riqualificazione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energetica  e pubblica illuminazione – efficientamento palazzo Ricci e Conservatorio</a:t>
            </a:r>
          </a:p>
        </p:txBody>
      </p:sp>
    </p:spTree>
    <p:extLst>
      <p:ext uri="{BB962C8B-B14F-4D97-AF65-F5344CB8AC3E}">
        <p14:creationId xmlns:p14="http://schemas.microsoft.com/office/powerpoint/2010/main" val="81184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D62F95A-7A16-467A-8701-49D63AF7BCD6}"/>
              </a:ext>
            </a:extLst>
          </p:cNvPr>
          <p:cNvSpPr/>
          <p:nvPr/>
        </p:nvSpPr>
        <p:spPr>
          <a:xfrm>
            <a:off x="0" y="0"/>
            <a:ext cx="2062264" cy="6858000"/>
          </a:xfrm>
          <a:prstGeom prst="rect">
            <a:avLst/>
          </a:prstGeom>
          <a:solidFill>
            <a:srgbClr val="9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2021433" y="3049781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MUSICA</a:t>
            </a:r>
            <a:r>
              <a:rPr lang="it-IT" sz="7200" dirty="0">
                <a:latin typeface="Arial Black" panose="020B0A04020102020204" pitchFamily="34" charset="0"/>
              </a:rPr>
              <a:t> </a:t>
            </a:r>
            <a:r>
              <a:rPr lang="it-IT" sz="4800" dirty="0">
                <a:solidFill>
                  <a:srgbClr val="BF9000"/>
                </a:solidFill>
                <a:latin typeface="Arial Black" panose="020B0A04020102020204" pitchFamily="34" charset="0"/>
              </a:rPr>
              <a:t>ed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-1169711" y="2495306"/>
            <a:ext cx="53559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600" dirty="0">
                <a:solidFill>
                  <a:schemeClr val="bg1"/>
                </a:solidFill>
                <a:latin typeface="Arial Black" panose="020B0A04020102020204" pitchFamily="34" charset="0"/>
              </a:rPr>
              <a:t>ECONOMIA</a:t>
            </a:r>
            <a:endParaRPr lang="it-IT" sz="66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5E8D6317-5067-4CDA-A8B4-F3191D3146B1}"/>
              </a:ext>
            </a:extLst>
          </p:cNvPr>
          <p:cNvSpPr txBox="1"/>
          <p:nvPr/>
        </p:nvSpPr>
        <p:spPr>
          <a:xfrm>
            <a:off x="2145041" y="369360"/>
            <a:ext cx="6653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</a:t>
            </a:r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Pesaro-Fano:</a:t>
            </a:r>
            <a:endParaRPr lang="it-I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grandi sfide:</a:t>
            </a:r>
          </a:p>
        </p:txBody>
      </p:sp>
      <p:sp>
        <p:nvSpPr>
          <p:cNvPr id="2" name="Rettangolo 1"/>
          <p:cNvSpPr/>
          <p:nvPr/>
        </p:nvSpPr>
        <p:spPr>
          <a:xfrm>
            <a:off x="2441546" y="1846688"/>
            <a:ext cx="6469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CAMPUS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INTERNAZIONALE DELLA 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MUSICA</a:t>
            </a:r>
          </a:p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Palazzo Ricci per creare il primo HUB internazionale della musica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490280" y="2948954"/>
            <a:ext cx="6469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INNOVAZIONE</a:t>
            </a:r>
          </a:p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formazione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sviluppo di competenze nel settore musicale – realizzazione business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incubator – costruzione sala </a:t>
            </a:r>
            <a:r>
              <a:rPr lang="it-I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ambisonica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2490280" y="4362118"/>
            <a:ext cx="6469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SOSTENIBILITÀ AMBIENTALE</a:t>
            </a:r>
          </a:p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riqualificazione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energetica  e pubblica illuminazione – efficientamento palazzo Ricci e Conservatorio</a:t>
            </a:r>
          </a:p>
        </p:txBody>
      </p:sp>
      <p:sp>
        <p:nvSpPr>
          <p:cNvPr id="9" name="Rettangolo 8"/>
          <p:cNvSpPr/>
          <p:nvPr/>
        </p:nvSpPr>
        <p:spPr>
          <a:xfrm>
            <a:off x="2490280" y="5424392"/>
            <a:ext cx="6469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CITTÀ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 ED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ACCESSIBILE</a:t>
            </a:r>
          </a:p>
          <a:p>
            <a:pPr algn="just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realizzazione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Bibliomediateca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Rossiniana – sviluppo 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applicazioni per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infomobilità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miglioramento mobilità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ciclistica e nodi di 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interscambio per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centro storico</a:t>
            </a:r>
          </a:p>
        </p:txBody>
      </p:sp>
    </p:spTree>
    <p:extLst>
      <p:ext uri="{BB962C8B-B14F-4D97-AF65-F5344CB8AC3E}">
        <p14:creationId xmlns:p14="http://schemas.microsoft.com/office/powerpoint/2010/main" val="13794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2021433" y="3049781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MUSICA</a:t>
            </a:r>
            <a:r>
              <a:rPr lang="it-IT" sz="7200" dirty="0">
                <a:latin typeface="Arial Black" panose="020B0A04020102020204" pitchFamily="34" charset="0"/>
              </a:rPr>
              <a:t> </a:t>
            </a:r>
            <a:r>
              <a:rPr lang="it-IT" sz="4800" dirty="0">
                <a:solidFill>
                  <a:srgbClr val="BF9000"/>
                </a:solidFill>
                <a:latin typeface="Arial Black" panose="020B0A04020102020204" pitchFamily="34" charset="0"/>
              </a:rPr>
              <a:t>ed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-1169711" y="2495306"/>
            <a:ext cx="53559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600" dirty="0">
                <a:solidFill>
                  <a:schemeClr val="bg1"/>
                </a:solidFill>
                <a:latin typeface="Arial Black" panose="020B0A04020102020204" pitchFamily="34" charset="0"/>
              </a:rPr>
              <a:t>ECONOMIA</a:t>
            </a:r>
            <a:endParaRPr lang="it-IT" sz="6600" dirty="0">
              <a:solidFill>
                <a:schemeClr val="bg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7D62F95A-7A16-467A-8701-49D63AF7BCD6}"/>
              </a:ext>
            </a:extLst>
          </p:cNvPr>
          <p:cNvSpPr/>
          <p:nvPr/>
        </p:nvSpPr>
        <p:spPr>
          <a:xfrm>
            <a:off x="0" y="0"/>
            <a:ext cx="2062264" cy="6858000"/>
          </a:xfrm>
          <a:prstGeom prst="rect">
            <a:avLst/>
          </a:prstGeom>
          <a:solidFill>
            <a:srgbClr val="9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2021433" y="3049781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MUSICA</a:t>
            </a:r>
            <a:r>
              <a:rPr lang="it-IT" sz="7200" dirty="0">
                <a:latin typeface="Arial Black" panose="020B0A04020102020204" pitchFamily="34" charset="0"/>
              </a:rPr>
              <a:t> </a:t>
            </a:r>
            <a:r>
              <a:rPr lang="it-IT" sz="4800" dirty="0">
                <a:solidFill>
                  <a:srgbClr val="BF9000"/>
                </a:solidFill>
                <a:latin typeface="Arial Black" panose="020B0A04020102020204" pitchFamily="34" charset="0"/>
              </a:rPr>
              <a:t>ed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-1741247" y="3118707"/>
            <a:ext cx="649902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500" dirty="0" smtClean="0">
                <a:solidFill>
                  <a:schemeClr val="bg1"/>
                </a:solidFill>
              </a:rPr>
              <a:t>INTERNAZIONALIZZAZIONE</a:t>
            </a:r>
            <a:endParaRPr lang="it-IT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"/>
          <a:stretch/>
        </p:blipFill>
        <p:spPr>
          <a:xfrm>
            <a:off x="2224046" y="1368083"/>
            <a:ext cx="6433168" cy="412183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7D62F95A-7A16-467A-8701-49D63AF7BCD6}"/>
              </a:ext>
            </a:extLst>
          </p:cNvPr>
          <p:cNvSpPr/>
          <p:nvPr/>
        </p:nvSpPr>
        <p:spPr>
          <a:xfrm>
            <a:off x="0" y="0"/>
            <a:ext cx="2062264" cy="6858000"/>
          </a:xfrm>
          <a:prstGeom prst="rect">
            <a:avLst/>
          </a:prstGeom>
          <a:solidFill>
            <a:srgbClr val="9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2021433" y="3049781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MUSICA</a:t>
            </a:r>
            <a:r>
              <a:rPr lang="it-IT" sz="7200" dirty="0">
                <a:latin typeface="Arial Black" panose="020B0A04020102020204" pitchFamily="34" charset="0"/>
              </a:rPr>
              <a:t> </a:t>
            </a:r>
            <a:r>
              <a:rPr lang="it-IT" sz="4800" dirty="0">
                <a:solidFill>
                  <a:srgbClr val="BF9000"/>
                </a:solidFill>
                <a:latin typeface="Arial Black" panose="020B0A04020102020204" pitchFamily="34" charset="0"/>
              </a:rPr>
              <a:t>ed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-1741247" y="3118707"/>
            <a:ext cx="649902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500" dirty="0" smtClean="0">
                <a:solidFill>
                  <a:schemeClr val="bg1"/>
                </a:solidFill>
              </a:rPr>
              <a:t>INTERNAZIONALIZZAZIONE</a:t>
            </a:r>
            <a:endParaRPr lang="it-IT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2291" y="439595"/>
            <a:ext cx="6030035" cy="20279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700" dirty="0">
                <a:solidFill>
                  <a:schemeClr val="bg1"/>
                </a:solidFill>
              </a:rPr>
              <a:t>Creazione del Campus Internazionale della Musica: una università della musica che in collaborazione con Conservatorio Rossini, Fondazione Rossini e Rossini Opera Festival rappresenterà un punto di riferimento  culturale </a:t>
            </a:r>
            <a:r>
              <a:rPr lang="it-IT" sz="2700" dirty="0" smtClean="0">
                <a:solidFill>
                  <a:schemeClr val="bg1"/>
                </a:solidFill>
              </a:rPr>
              <a:t>unico</a:t>
            </a:r>
            <a:endParaRPr lang="it-IT" sz="2700" dirty="0">
              <a:solidFill>
                <a:schemeClr val="bg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D62F95A-7A16-467A-8701-49D63AF7BCD6}"/>
              </a:ext>
            </a:extLst>
          </p:cNvPr>
          <p:cNvSpPr/>
          <p:nvPr/>
        </p:nvSpPr>
        <p:spPr>
          <a:xfrm>
            <a:off x="0" y="0"/>
            <a:ext cx="2062264" cy="6858000"/>
          </a:xfrm>
          <a:prstGeom prst="rect">
            <a:avLst/>
          </a:prstGeom>
          <a:solidFill>
            <a:srgbClr val="9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470EC053-5346-4CDF-9E4A-2DCC3F14FA07}"/>
              </a:ext>
            </a:extLst>
          </p:cNvPr>
          <p:cNvSpPr/>
          <p:nvPr/>
        </p:nvSpPr>
        <p:spPr>
          <a:xfrm rot="16200000">
            <a:off x="-2021433" y="3049781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200" dirty="0">
                <a:solidFill>
                  <a:schemeClr val="bg1"/>
                </a:solidFill>
                <a:latin typeface="Arial Black" panose="020B0A04020102020204" pitchFamily="34" charset="0"/>
              </a:rPr>
              <a:t>MUSICA</a:t>
            </a:r>
            <a:r>
              <a:rPr lang="it-IT" sz="7200" dirty="0">
                <a:latin typeface="Arial Black" panose="020B0A04020102020204" pitchFamily="34" charset="0"/>
              </a:rPr>
              <a:t> </a:t>
            </a:r>
            <a:r>
              <a:rPr lang="it-IT" sz="4800" dirty="0">
                <a:solidFill>
                  <a:srgbClr val="BF9000"/>
                </a:solidFill>
                <a:latin typeface="Arial Black" panose="020B0A04020102020204" pitchFamily="34" charset="0"/>
              </a:rPr>
              <a:t>ed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0EB2203D-D3E1-4AC4-B668-FF91FBFFD354}"/>
              </a:ext>
            </a:extLst>
          </p:cNvPr>
          <p:cNvSpPr/>
          <p:nvPr/>
        </p:nvSpPr>
        <p:spPr>
          <a:xfrm rot="16200000">
            <a:off x="-1741247" y="3118707"/>
            <a:ext cx="649902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500" dirty="0" smtClean="0">
                <a:solidFill>
                  <a:schemeClr val="bg1"/>
                </a:solidFill>
              </a:rPr>
              <a:t>INTERNAZIONALIZZAZIONE</a:t>
            </a:r>
            <a:endParaRPr lang="it-IT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5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501</Words>
  <Application>Microsoft Office PowerPoint</Application>
  <PresentationFormat>Presentazione su schermo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LANZERINI ALDINA</dc:creator>
  <cp:lastModifiedBy>CINOTTI MORENA</cp:lastModifiedBy>
  <cp:revision>28</cp:revision>
  <dcterms:created xsi:type="dcterms:W3CDTF">2017-10-24T15:46:59Z</dcterms:created>
  <dcterms:modified xsi:type="dcterms:W3CDTF">2017-12-15T10:09:46Z</dcterms:modified>
</cp:coreProperties>
</file>